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60"/>
  </p:normalViewPr>
  <p:slideViewPr>
    <p:cSldViewPr snapToGrid="0">
      <p:cViewPr varScale="1">
        <p:scale>
          <a:sx n="60" d="100"/>
          <a:sy n="60" d="100"/>
        </p:scale>
        <p:origin x="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2806040A-B77C-4F3F-8402-3EA18CD9623D}"/>
    <pc:docChg chg="modSld">
      <pc:chgData name="Kal Rabb" userId="3edf06299a4717ec" providerId="LiveId" clId="{2806040A-B77C-4F3F-8402-3EA18CD9623D}" dt="2018-10-29T14:06:24.418" v="5" actId="255"/>
      <pc:docMkLst>
        <pc:docMk/>
      </pc:docMkLst>
      <pc:sldChg chg="addSp modSp">
        <pc:chgData name="Kal Rabb" userId="3edf06299a4717ec" providerId="LiveId" clId="{2806040A-B77C-4F3F-8402-3EA18CD9623D}" dt="2018-10-29T14:06:24.418" v="5" actId="255"/>
        <pc:sldMkLst>
          <pc:docMk/>
          <pc:sldMk cId="776148945" sldId="256"/>
        </pc:sldMkLst>
        <pc:spChg chg="add mod">
          <ac:chgData name="Kal Rabb" userId="3edf06299a4717ec" providerId="LiveId" clId="{2806040A-B77C-4F3F-8402-3EA18CD9623D}" dt="2018-10-29T14:06:24.418" v="5" actId="255"/>
          <ac:spMkLst>
            <pc:docMk/>
            <pc:sldMk cId="776148945" sldId="256"/>
            <ac:spMk id="4" creationId="{2C341813-7783-4EE6-AEA7-1BAF0D3395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13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4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6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2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76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7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2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8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2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0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4A9E3B-E62F-4AD8-9E35-1B4F779967A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64E5B1-30C4-492F-9ADA-9A2F696CFF3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02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A742D-3F42-4C98-BE38-6B9EE14B5A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0A129-98D3-4918-99E1-23A3DE712E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Software architecture analysis method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341813-7783-4EE6-AEA7-1BAF0D33952C}"/>
              </a:ext>
            </a:extLst>
          </p:cNvPr>
          <p:cNvSpPr/>
          <p:nvPr/>
        </p:nvSpPr>
        <p:spPr>
          <a:xfrm>
            <a:off x="298725" y="6434253"/>
            <a:ext cx="40948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http://slashnode.wikidot.com/seng4420-lect07</a:t>
            </a:r>
          </a:p>
        </p:txBody>
      </p:sp>
    </p:spTree>
    <p:extLst>
      <p:ext uri="{BB962C8B-B14F-4D97-AF65-F5344CB8AC3E}">
        <p14:creationId xmlns:p14="http://schemas.microsoft.com/office/powerpoint/2010/main" val="776148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83B0-B9BA-46F3-B91B-5A431A16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1009-B6D8-4F47-B12F-4A33D8521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Scenario 1: </a:t>
            </a:r>
            <a:r>
              <a:rPr lang="en-US" dirty="0"/>
              <a:t>… </a:t>
            </a:r>
            <a:r>
              <a:rPr lang="en-US" b="1" dirty="0"/>
              <a:t>incremental rather than batch</a:t>
            </a:r>
          </a:p>
          <a:p>
            <a:r>
              <a:rPr lang="en-US" dirty="0"/>
              <a:t>This will most likely require modification of:</a:t>
            </a:r>
          </a:p>
          <a:p>
            <a:r>
              <a:rPr lang="en-US" b="1" dirty="0"/>
              <a:t>Input</a:t>
            </a:r>
            <a:r>
              <a:rPr lang="en-US" dirty="0"/>
              <a:t>: to yield control to </a:t>
            </a:r>
            <a:r>
              <a:rPr lang="en-US" dirty="0" err="1"/>
              <a:t>MasterControl</a:t>
            </a:r>
            <a:r>
              <a:rPr lang="en-US" dirty="0"/>
              <a:t> after each sentence.</a:t>
            </a:r>
          </a:p>
          <a:p>
            <a:r>
              <a:rPr lang="en-US" b="1" dirty="0" err="1"/>
              <a:t>MasterControl</a:t>
            </a:r>
            <a:r>
              <a:rPr lang="en-US" dirty="0"/>
              <a:t>: to loop over subordinate modules for each sentence.</a:t>
            </a:r>
          </a:p>
          <a:p>
            <a:r>
              <a:rPr lang="en-US" b="1" dirty="0"/>
              <a:t>Alphabetizer</a:t>
            </a:r>
            <a:r>
              <a:rPr lang="en-US" dirty="0"/>
              <a:t>: to use incremental sorting rather than sorting all at once.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03CCB5-79EA-4EFA-BFC6-1DD8F277A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29" y="4320412"/>
            <a:ext cx="4552507" cy="165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11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83B0-B9BA-46F3-B91B-5A431A16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1009-B6D8-4F47-B12F-4A33D8521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Scenario 2: </a:t>
            </a:r>
            <a:r>
              <a:rPr lang="en-US" dirty="0"/>
              <a:t>eliminate entries beginning with </a:t>
            </a:r>
            <a:r>
              <a:rPr lang="en-US" b="1" dirty="0"/>
              <a:t>noise words</a:t>
            </a:r>
          </a:p>
          <a:p>
            <a:r>
              <a:rPr lang="en-US" dirty="0"/>
              <a:t>Probably will require modification of:</a:t>
            </a:r>
          </a:p>
          <a:p>
            <a:r>
              <a:rPr lang="en-US" b="1" dirty="0" err="1"/>
              <a:t>CircularShift</a:t>
            </a:r>
            <a:r>
              <a:rPr lang="en-US" dirty="0"/>
              <a:t> : to delete those sentences beginning with 'noise' words.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048D95-D230-43FF-BCAF-888982B12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106" y="4212038"/>
            <a:ext cx="4552507" cy="165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83B0-B9BA-46F3-B91B-5A431A16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1009-B6D8-4F47-B12F-4A33D8521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Scenario 3: </a:t>
            </a:r>
            <a:r>
              <a:rPr lang="en-US" dirty="0"/>
              <a:t>: Change the </a:t>
            </a:r>
            <a:r>
              <a:rPr lang="en-US" b="1" dirty="0"/>
              <a:t>internal representation</a:t>
            </a:r>
            <a:r>
              <a:rPr lang="en-US" dirty="0"/>
              <a:t> of the sentences (</a:t>
            </a:r>
            <a:r>
              <a:rPr lang="en-US" dirty="0" err="1"/>
              <a:t>ie</a:t>
            </a:r>
            <a:r>
              <a:rPr lang="en-US" dirty="0"/>
              <a:t>: compressed or uncompressed)</a:t>
            </a:r>
            <a:endParaRPr lang="en-US" b="1" dirty="0"/>
          </a:p>
          <a:p>
            <a:r>
              <a:rPr lang="en-US" dirty="0"/>
              <a:t>Will require modification of:</a:t>
            </a:r>
          </a:p>
          <a:p>
            <a:r>
              <a:rPr lang="en-US" b="1" dirty="0"/>
              <a:t>Characters</a:t>
            </a:r>
            <a:r>
              <a:rPr lang="en-US" dirty="0"/>
              <a:t>: needs to be changed to handle compressed data</a:t>
            </a:r>
          </a:p>
          <a:p>
            <a:r>
              <a:rPr lang="en-US" dirty="0"/>
              <a:t>Note: as all modules use </a:t>
            </a:r>
            <a:r>
              <a:rPr lang="en-US" b="1" dirty="0"/>
              <a:t>Characters</a:t>
            </a:r>
            <a:r>
              <a:rPr lang="en-US" dirty="0"/>
              <a:t> all modules (other than </a:t>
            </a:r>
            <a:r>
              <a:rPr lang="en-US" b="1" dirty="0" err="1"/>
              <a:t>MasterControl</a:t>
            </a:r>
            <a:r>
              <a:rPr lang="en-US" dirty="0"/>
              <a:t>) may need modifying.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4FB4E9-AC13-4B95-B65A-D8C9F57B8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575" y="4212038"/>
            <a:ext cx="4552507" cy="165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26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403E7-2006-4DFA-9033-8895C4B88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Architecture Analysis Method (SAAM)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49164-824A-46B6-9059-A8961E061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SAAM is a method to determine the degree to which an architecture meets its goals. It is used for:</a:t>
            </a:r>
          </a:p>
          <a:p>
            <a:pPr lvl="0"/>
            <a:r>
              <a:rPr lang="en-US" dirty="0"/>
              <a:t>Validation during development / testing</a:t>
            </a:r>
          </a:p>
          <a:p>
            <a:pPr lvl="0"/>
            <a:r>
              <a:rPr lang="en-US" dirty="0"/>
              <a:t>A benchmark when acquiring software</a:t>
            </a:r>
          </a:p>
          <a:p>
            <a:r>
              <a:rPr lang="en-US" dirty="0"/>
              <a:t>Comparing architectures</a:t>
            </a:r>
          </a:p>
        </p:txBody>
      </p:sp>
    </p:spTree>
    <p:extLst>
      <p:ext uri="{BB962C8B-B14F-4D97-AF65-F5344CB8AC3E}">
        <p14:creationId xmlns:p14="http://schemas.microsoft.com/office/powerpoint/2010/main" val="1317456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CC8BF-AD0E-43DD-9F58-55CB2448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Assessments and Scenarios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8D0D8-823F-49C8-A578-6BAB5E0B7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assessment</a:t>
            </a:r>
            <a:r>
              <a:rPr lang="en-US" dirty="0"/>
              <a:t> is completed using </a:t>
            </a:r>
            <a:r>
              <a:rPr lang="en-US" i="1" dirty="0"/>
              <a:t>scenarios</a:t>
            </a:r>
            <a:r>
              <a:rPr lang="en-US" dirty="0"/>
              <a:t>. A scenario is a brief description of a single interaction of a stakeholder with a system.</a:t>
            </a:r>
          </a:p>
          <a:p>
            <a:r>
              <a:rPr lang="en-US" dirty="0"/>
              <a:t>A sequence of steps involving the use or modification of the system</a:t>
            </a:r>
          </a:p>
          <a:p>
            <a:r>
              <a:rPr lang="en-US" dirty="0"/>
              <a:t>Not necessarily a run-time interaction</a:t>
            </a:r>
          </a:p>
          <a:p>
            <a:r>
              <a:rPr lang="en-US" dirty="0"/>
              <a:t>Scenarios test quality attributes, for example:</a:t>
            </a:r>
          </a:p>
          <a:p>
            <a:r>
              <a:rPr lang="en-US" dirty="0"/>
              <a:t>By proposing specific changes to be made to a system - </a:t>
            </a:r>
            <a:r>
              <a:rPr lang="en-US" b="1" dirty="0"/>
              <a:t>modifiability</a:t>
            </a:r>
            <a:endParaRPr lang="en-US" dirty="0"/>
          </a:p>
          <a:p>
            <a:r>
              <a:rPr lang="en-US" dirty="0"/>
              <a:t>By proposing specific threat actions - </a:t>
            </a:r>
            <a:r>
              <a:rPr lang="en-US" b="1" dirty="0"/>
              <a:t>security</a:t>
            </a:r>
            <a:endParaRPr lang="en-US" dirty="0"/>
          </a:p>
          <a:p>
            <a:r>
              <a:rPr lang="en-US" dirty="0"/>
              <a:t>By proposing usage profiles that tax resources - </a:t>
            </a:r>
            <a:r>
              <a:rPr lang="en-US" b="1" dirty="0"/>
              <a:t>performance</a:t>
            </a:r>
            <a:endParaRPr lang="en-US" dirty="0"/>
          </a:p>
          <a:p>
            <a:r>
              <a:rPr lang="en-US" dirty="0"/>
              <a:t>These quality attributes </a:t>
            </a:r>
            <a:r>
              <a:rPr lang="en-US" i="1" dirty="0"/>
              <a:t>do not exist in isolation</a:t>
            </a:r>
            <a:r>
              <a:rPr lang="en-US" dirty="0"/>
              <a:t>; the context of them is important. For example - a UI is careful designed so that a novice user can use the system with minimal training, but what if experienced users find it tedious?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7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DFE89-D251-4686-A9EC-865D44E6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SAAM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5D99E-2347-4064-A840-7E480A6B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Develop scenarios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Classify scenarios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Perform scenario evaluations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Reveal scenario interaction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Overall evaluation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06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84BF8-B7D1-41AF-A2FF-8859B639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F6B1B-9407-43E2-8E50-62E15D685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 Develop scenarios</a:t>
            </a:r>
          </a:p>
          <a:p>
            <a:r>
              <a:rPr lang="en-US" dirty="0"/>
              <a:t>We do this by capturing the system's expected qualities, uses and users. Because scenarios represent tasks relevant to different stakeholders, we must:</a:t>
            </a:r>
          </a:p>
          <a:p>
            <a:r>
              <a:rPr lang="en-US" dirty="0"/>
              <a:t>Involve all stakeholders</a:t>
            </a:r>
          </a:p>
          <a:p>
            <a:r>
              <a:rPr lang="en-US" dirty="0"/>
              <a:t>Involve experts</a:t>
            </a:r>
          </a:p>
          <a:p>
            <a:r>
              <a:rPr lang="en-US" b="1" dirty="0"/>
              <a:t>2. Classify scenarios</a:t>
            </a:r>
          </a:p>
          <a:p>
            <a:r>
              <a:rPr lang="en-US" dirty="0"/>
              <a:t>Scenarios can be divided into two groups:</a:t>
            </a:r>
          </a:p>
          <a:p>
            <a:r>
              <a:rPr lang="en-US" b="1" dirty="0"/>
              <a:t>Direct</a:t>
            </a:r>
            <a:r>
              <a:rPr lang="en-US" dirty="0"/>
              <a:t> scenarios - can be "walked through" the architecture</a:t>
            </a:r>
          </a:p>
          <a:p>
            <a:r>
              <a:rPr lang="en-US" b="1" dirty="0"/>
              <a:t>Indirect</a:t>
            </a:r>
            <a:r>
              <a:rPr lang="en-US" dirty="0"/>
              <a:t> scenarios - require modification to the system (</a:t>
            </a:r>
            <a:r>
              <a:rPr lang="en-US" dirty="0" err="1"/>
              <a:t>ie</a:t>
            </a:r>
            <a:r>
              <a:rPr lang="en-US" dirty="0"/>
              <a:t>: extra components &amp; connectors)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7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49B04-150B-40FE-80D2-FA57C96B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50D41-3745-495E-AC36-7D7C86B3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3. Perform scenario evaluations</a:t>
            </a:r>
          </a:p>
          <a:p>
            <a:r>
              <a:rPr lang="en-US" dirty="0"/>
              <a:t>For each scenario list which components and/or connections need to be altered, along with:</a:t>
            </a:r>
          </a:p>
          <a:p>
            <a:r>
              <a:rPr lang="en-US" dirty="0"/>
              <a:t>A weighting of the difficulty of the change(s)</a:t>
            </a:r>
          </a:p>
          <a:p>
            <a:r>
              <a:rPr lang="en-US" dirty="0"/>
              <a:t>Estimated cost of the changes</a:t>
            </a:r>
          </a:p>
          <a:p>
            <a:r>
              <a:rPr lang="en-US" dirty="0"/>
              <a:t>A description of the set of changes required</a:t>
            </a:r>
          </a:p>
          <a:p>
            <a:r>
              <a:rPr lang="en-US" b="1" dirty="0"/>
              <a:t>4. Reveal scenario interaction</a:t>
            </a:r>
          </a:p>
          <a:p>
            <a:r>
              <a:rPr lang="en-US" dirty="0"/>
              <a:t>When different indirect scenarios require the same component to be changed, these scenarios are said to </a:t>
            </a:r>
            <a:r>
              <a:rPr lang="en-US" b="1" dirty="0"/>
              <a:t>interact</a:t>
            </a:r>
            <a:r>
              <a:rPr lang="en-US" dirty="0"/>
              <a:t> with the component. This exposes the allocation of functionality to components (especially if the scenarios are semantically unrelated).</a:t>
            </a:r>
            <a:br>
              <a:rPr lang="en-US" dirty="0"/>
            </a:br>
            <a:r>
              <a:rPr lang="en-US" b="1" dirty="0"/>
              <a:t>High interaction</a:t>
            </a:r>
            <a:r>
              <a:rPr lang="en-US" dirty="0"/>
              <a:t> between semantically </a:t>
            </a:r>
            <a:r>
              <a:rPr lang="en-US" i="1" dirty="0"/>
              <a:t>unrelated</a:t>
            </a:r>
            <a:r>
              <a:rPr lang="en-US" dirty="0"/>
              <a:t> scenarios indicates:</a:t>
            </a:r>
          </a:p>
          <a:p>
            <a:r>
              <a:rPr lang="en-US" dirty="0"/>
              <a:t>Low cohesion</a:t>
            </a:r>
          </a:p>
          <a:p>
            <a:r>
              <a:rPr lang="en-US" dirty="0"/>
              <a:t>High structural complexity</a:t>
            </a:r>
          </a:p>
          <a:p>
            <a:r>
              <a:rPr lang="en-US" b="1" dirty="0"/>
              <a:t>High interaction</a:t>
            </a:r>
            <a:r>
              <a:rPr lang="en-US" dirty="0"/>
              <a:t> between semantically </a:t>
            </a:r>
            <a:r>
              <a:rPr lang="en-US" i="1" dirty="0"/>
              <a:t>related</a:t>
            </a:r>
            <a:r>
              <a:rPr lang="en-US" dirty="0"/>
              <a:t> scenarios indicates high cohesion.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5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1D745-87F1-437E-8728-F6F6B8E0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DB109-009D-46ED-A6CE-97AC05897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5. Overall evaluation</a:t>
            </a:r>
          </a:p>
          <a:p>
            <a:r>
              <a:rPr lang="en-US" dirty="0"/>
              <a:t>If we are comparing architectures:…</a:t>
            </a:r>
          </a:p>
          <a:p>
            <a:r>
              <a:rPr lang="en-US" dirty="0"/>
              <a:t>A "</a:t>
            </a:r>
            <a:r>
              <a:rPr lang="en-US" i="1" dirty="0"/>
              <a:t>importance-weight</a:t>
            </a:r>
            <a:r>
              <a:rPr lang="en-US" dirty="0"/>
              <a:t>" should be assigned to each scenario and the scenario interactions. This is a subject process involving all of the stakeholders of the system.</a:t>
            </a:r>
          </a:p>
          <a:p>
            <a:r>
              <a:rPr lang="en-US" dirty="0"/>
              <a:t>The weighting is used to determine an overall ranking of candidate architectures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3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A7FA2-715B-477B-87A2-0B48BA312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058" y="97329"/>
            <a:ext cx="11290912" cy="2158250"/>
          </a:xfrm>
        </p:spPr>
        <p:txBody>
          <a:bodyPr anchor="t">
            <a:normAutofit/>
          </a:bodyPr>
          <a:lstStyle/>
          <a:p>
            <a:r>
              <a:rPr lang="en-US" sz="4400" dirty="0"/>
              <a:t>An application of SAAM</a:t>
            </a:r>
            <a:br>
              <a:rPr lang="en-US" sz="4400" dirty="0"/>
            </a:br>
            <a:r>
              <a:rPr lang="en-US" sz="4400" b="1" dirty="0" err="1"/>
              <a:t>Analyse</a:t>
            </a:r>
            <a:r>
              <a:rPr lang="en-US" sz="4400" b="1" dirty="0"/>
              <a:t> the shared-memory architecture for the Keyword in Context system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3A3AE-B7BE-4818-98F2-EFD56C0F2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3463569" cy="3835812"/>
          </a:xfrm>
        </p:spPr>
        <p:txBody>
          <a:bodyPr/>
          <a:lstStyle/>
          <a:p>
            <a:r>
              <a:rPr lang="en-US" dirty="0"/>
              <a:t>The Keyword In Context System (or </a:t>
            </a:r>
            <a:r>
              <a:rPr lang="en-US" b="1" dirty="0"/>
              <a:t>KWICS</a:t>
            </a:r>
            <a:r>
              <a:rPr lang="en-US" dirty="0"/>
              <a:t>) takes a set of text lines as input. It then produces all circular shifts of these lines and alphabetizes the results.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786CEC-AFA1-4D9B-A28C-2DC768148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750" y="1845734"/>
            <a:ext cx="7113549" cy="418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25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D767-F6F1-4ABD-AC65-CED64E41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Developing scenarios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14A79-C659-4AA2-B765-AA2DB6329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KWICS has two stakeholders. The </a:t>
            </a:r>
            <a:r>
              <a:rPr lang="en-US" b="1" dirty="0"/>
              <a:t>end user</a:t>
            </a:r>
            <a:r>
              <a:rPr lang="en-US" dirty="0"/>
              <a:t> and the </a:t>
            </a:r>
            <a:r>
              <a:rPr lang="en-US" b="1" dirty="0"/>
              <a:t>developer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Scenarios (all indirect):</a:t>
            </a:r>
          </a:p>
          <a:p>
            <a:r>
              <a:rPr lang="en-US" dirty="0"/>
              <a:t>Scenario: Make KWICS operate in an </a:t>
            </a:r>
            <a:r>
              <a:rPr lang="en-US" b="1" dirty="0"/>
              <a:t>incremental rather than batch</a:t>
            </a:r>
            <a:r>
              <a:rPr lang="en-US" dirty="0"/>
              <a:t> fashion (accept one sentence at a time and produce the keyword index for all sentences given to date)</a:t>
            </a:r>
          </a:p>
          <a:p>
            <a:r>
              <a:rPr lang="en-US" dirty="0"/>
              <a:t>Scenario: Make KWICS eliminate entries beginning with </a:t>
            </a:r>
            <a:r>
              <a:rPr lang="en-US" b="1" dirty="0"/>
              <a:t>noise words</a:t>
            </a:r>
            <a:r>
              <a:rPr lang="en-US" dirty="0"/>
              <a:t> (articles, pronouns, prepositions and conjunctions)</a:t>
            </a:r>
          </a:p>
          <a:p>
            <a:r>
              <a:rPr lang="en-US" dirty="0"/>
              <a:t>Scenario: Change the </a:t>
            </a:r>
            <a:r>
              <a:rPr lang="en-US" b="1" dirty="0"/>
              <a:t>internal representation</a:t>
            </a:r>
            <a:r>
              <a:rPr lang="en-US" dirty="0"/>
              <a:t> of the sentences (</a:t>
            </a:r>
            <a:r>
              <a:rPr lang="en-US" dirty="0" err="1"/>
              <a:t>ie</a:t>
            </a:r>
            <a:r>
              <a:rPr lang="en-US" dirty="0"/>
              <a:t>: compressed or uncompressed)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512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</TotalTime>
  <Words>709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SAAM</vt:lpstr>
      <vt:lpstr>Software Architecture Analysis Method (SAAM) </vt:lpstr>
      <vt:lpstr>Assessments and Scenarios</vt:lpstr>
      <vt:lpstr>SAAM Steps</vt:lpstr>
      <vt:lpstr>Steps</vt:lpstr>
      <vt:lpstr>Steps - continued</vt:lpstr>
      <vt:lpstr>Finally …</vt:lpstr>
      <vt:lpstr>An application of SAAM Analyse the shared-memory architecture for the Keyword in Context system</vt:lpstr>
      <vt:lpstr>Developing scenarios </vt:lpstr>
      <vt:lpstr>3 Examples</vt:lpstr>
      <vt:lpstr>3 Examples</vt:lpstr>
      <vt:lpstr>3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SAAM</dc:title>
  <dc:creator>Kal Rabb</dc:creator>
  <cp:lastModifiedBy>Kal Rabb</cp:lastModifiedBy>
  <cp:revision>8</cp:revision>
  <dcterms:created xsi:type="dcterms:W3CDTF">2018-10-29T13:58:26Z</dcterms:created>
  <dcterms:modified xsi:type="dcterms:W3CDTF">2020-10-19T17:20:55Z</dcterms:modified>
</cp:coreProperties>
</file>